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9" r:id="rId3"/>
    <p:sldId id="260" r:id="rId4"/>
    <p:sldId id="261" r:id="rId5"/>
    <p:sldId id="268" r:id="rId6"/>
    <p:sldId id="262" r:id="rId7"/>
    <p:sldId id="267" r:id="rId8"/>
    <p:sldId id="263" r:id="rId9"/>
    <p:sldId id="266" r:id="rId10"/>
    <p:sldId id="264" r:id="rId11"/>
    <p:sldId id="265" r:id="rId12"/>
    <p:sldId id="257" r:id="rId13"/>
    <p:sldId id="269" r:id="rId14"/>
    <p:sldId id="258" r:id="rId15"/>
  </p:sldIdLst>
  <p:sldSz cx="9144000" cy="5143500" type="screen16x9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E60000"/>
    <a:srgbClr val="A87001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0344" autoAdjust="0"/>
  </p:normalViewPr>
  <p:slideViewPr>
    <p:cSldViewPr>
      <p:cViewPr varScale="1">
        <p:scale>
          <a:sx n="130" d="100"/>
          <a:sy n="130" d="100"/>
        </p:scale>
        <p:origin x="-822" y="-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02A580-E7D5-4F8B-AA79-B328A5841FD3}" type="datetimeFigureOut">
              <a:rPr lang="hr-HR" smtClean="0"/>
              <a:pPr/>
              <a:t>1.3.2021.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FE4C11-0F5A-4CAD-B5FC-6C58C8468B0C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7512177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https://www.srednja.hr/svastara/ove-rijeci-koristite-svakodnevno-a-ne-znate-da-su-stranog-podrijetla/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E4C11-0F5A-4CAD-B5FC-6C58C8468B0C}" type="slidenum">
              <a:rPr lang="hr-HR" smtClean="0"/>
              <a:pPr/>
              <a:t>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4353431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E4C11-0F5A-4CAD-B5FC-6C58C8468B0C}" type="slidenum">
              <a:rPr lang="hr-HR" smtClean="0"/>
              <a:pPr/>
              <a:t>13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6132916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https://geografija.hr/sto-je-to-sredozemlje-ili-mediteran/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E4C11-0F5A-4CAD-B5FC-6C58C8468B0C}" type="slidenum">
              <a:rPr lang="hr-HR" smtClean="0"/>
              <a:pPr/>
              <a:t>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7884912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https://hr.wikipedia.org/wiki/Talijanska_kuhinja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E4C11-0F5A-4CAD-B5FC-6C58C8468B0C}" type="slidenum">
              <a:rPr lang="hr-HR" smtClean="0"/>
              <a:pPr/>
              <a:t>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42380336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https://croatia.hr/hr-HR/dozivljaji/kultura-i-bastina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E4C11-0F5A-4CAD-B5FC-6C58C8468B0C}" type="slidenum">
              <a:rPr lang="hr-HR" smtClean="0"/>
              <a:pPr/>
              <a:t>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2169694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https://www.infozagreb.hr/lifestyle/gastronomija/zagrebacka-kuhinja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E4C11-0F5A-4CAD-B5FC-6C58C8468B0C}" type="slidenum">
              <a:rPr lang="hr-HR" smtClean="0"/>
              <a:pPr/>
              <a:t>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8815651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E4C11-0F5A-4CAD-B5FC-6C58C8468B0C}" type="slidenum">
              <a:rPr lang="hr-HR" smtClean="0"/>
              <a:pPr/>
              <a:t>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941469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https://www.enciklopedija.hr/natuknica.aspx?ID=62738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E4C11-0F5A-4CAD-B5FC-6C58C8468B0C}" type="slidenum">
              <a:rPr lang="hr-HR" smtClean="0"/>
              <a:pPr/>
              <a:t>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8462371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https://hr.wikipedia.org/wiki/Dan_dr%C5%BEavnosti_(Hrvatska)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E4C11-0F5A-4CAD-B5FC-6C58C8468B0C}" type="slidenum">
              <a:rPr lang="hr-HR" smtClean="0"/>
              <a:pPr/>
              <a:t>10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6100631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https://magazin.hrt.hr/481882/15-sijecnja-1992-priznata-republika-hrvatska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E4C11-0F5A-4CAD-B5FC-6C58C8468B0C}" type="slidenum">
              <a:rPr lang="hr-HR" smtClean="0"/>
              <a:pPr/>
              <a:t>11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7219137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DADFE-F8E7-40E7-808B-234CA2FB8044}" type="datetimeFigureOut">
              <a:rPr lang="hr-HR" smtClean="0"/>
              <a:pPr/>
              <a:t>1.3.2021.</a:t>
            </a:fld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78543-5F56-45BB-BC09-25B1832FEAFE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700290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71550"/>
            <a:ext cx="8229600" cy="71323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63637"/>
            <a:ext cx="8229600" cy="303098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DADFE-F8E7-40E7-808B-234CA2FB8044}" type="datetimeFigureOut">
              <a:rPr lang="hr-HR" smtClean="0"/>
              <a:pPr/>
              <a:t>1.3.2021.</a:t>
            </a:fld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78543-5F56-45BB-BC09-25B1832FEAFE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524724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DADFE-F8E7-40E7-808B-234CA2FB8044}" type="datetimeFigureOut">
              <a:rPr lang="hr-HR" smtClean="0"/>
              <a:pPr/>
              <a:t>1.3.2021.</a:t>
            </a:fld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78543-5F56-45BB-BC09-25B1832FEAFE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223830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DADFE-F8E7-40E7-808B-234CA2FB8044}" type="datetimeFigureOut">
              <a:rPr lang="hr-HR" smtClean="0"/>
              <a:pPr/>
              <a:t>1.3.2021.</a:t>
            </a:fld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78543-5F56-45BB-BC09-25B1832FEAFE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2908747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DADFE-F8E7-40E7-808B-234CA2FB8044}" type="datetimeFigureOut">
              <a:rPr lang="hr-HR" smtClean="0"/>
              <a:pPr/>
              <a:t>1.3.2021.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78543-5F56-45BB-BC09-25B1832FEAFE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1537542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DADFE-F8E7-40E7-808B-234CA2FB8044}" type="datetimeFigureOut">
              <a:rPr lang="hr-HR" smtClean="0"/>
              <a:pPr/>
              <a:t>1.3.2021.</a:t>
            </a:fld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78543-5F56-45BB-BC09-25B1832FEAFE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087610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07904" y="4809861"/>
            <a:ext cx="1728192" cy="33363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665547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65395"/>
            <a:ext cx="8229600" cy="30292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hr-H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DADFE-F8E7-40E7-808B-234CA2FB8044}" type="datetimeFigureOut">
              <a:rPr lang="hr-HR" smtClean="0"/>
              <a:pPr/>
              <a:t>1.3.2021.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978543-5F56-45BB-BC09-25B1832FEAFE}" type="slidenum">
              <a:rPr lang="hr-HR" smtClean="0"/>
              <a:pPr/>
              <a:t>‹#›</a:t>
            </a:fld>
            <a:endParaRPr lang="hr-HR"/>
          </a:p>
        </p:txBody>
      </p:sp>
      <p:pic>
        <p:nvPicPr>
          <p:cNvPr id="9" name="Picture 8" descr="GEA-2.jpg"/>
          <p:cNvPicPr>
            <a:picLocks noChangeAspect="1"/>
          </p:cNvPicPr>
          <p:nvPr userDrawn="1"/>
        </p:nvPicPr>
        <p:blipFill>
          <a:blip r:embed="rId9" cstate="print"/>
          <a:stretch>
            <a:fillRect/>
          </a:stretch>
        </p:blipFill>
        <p:spPr>
          <a:xfrm>
            <a:off x="0" y="0"/>
            <a:ext cx="9144000" cy="71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6529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4" r:id="rId5"/>
    <p:sldLayoutId id="2147483655" r:id="rId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/>
              <a:t>Hrvatska i njeno okružje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r-HR" dirty="0" smtClean="0"/>
              <a:t>Ustroj Hrvatske i </a:t>
            </a:r>
            <a:r>
              <a:rPr lang="hr-HR" smtClean="0"/>
              <a:t>građanska prava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2959175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771550"/>
            <a:ext cx="8229600" cy="648072"/>
          </a:xfrm>
        </p:spPr>
        <p:txBody>
          <a:bodyPr>
            <a:normAutofit/>
          </a:bodyPr>
          <a:lstStyle/>
          <a:p>
            <a:pPr algn="l"/>
            <a:r>
              <a:rPr lang="hr-HR" sz="3600" dirty="0" smtClean="0"/>
              <a:t>Samostalnost i međunarodno priznanje</a:t>
            </a:r>
            <a:endParaRPr lang="hr-HR" sz="3600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21175" y="1419622"/>
            <a:ext cx="4644008" cy="3888432"/>
          </a:xfrm>
        </p:spPr>
        <p:txBody>
          <a:bodyPr>
            <a:normAutofit fontScale="62500" lnSpcReduction="20000"/>
          </a:bodyPr>
          <a:lstStyle/>
          <a:p>
            <a:r>
              <a:rPr lang="hr-HR" b="1" dirty="0"/>
              <a:t>25. lipnja 1991. </a:t>
            </a:r>
            <a:r>
              <a:rPr lang="hr-HR" dirty="0"/>
              <a:t>Hrvatski sabor donio odluku o uspostavi suverene i samostalne Republike Hrvatske </a:t>
            </a:r>
            <a:r>
              <a:rPr lang="hr-HR" dirty="0" smtClean="0"/>
              <a:t>– Hrvatska je utemeljena kao samostalna i neovisna država </a:t>
            </a:r>
            <a:r>
              <a:rPr lang="hr-HR" b="1" dirty="0" smtClean="0">
                <a:sym typeface="Wingdings" panose="05000000000000000000" pitchFamily="2" charset="2"/>
              </a:rPr>
              <a:t> Dan neovisnosti</a:t>
            </a:r>
            <a:endParaRPr lang="hr-HR" b="1" dirty="0" smtClean="0"/>
          </a:p>
          <a:p>
            <a:r>
              <a:rPr lang="hr-HR" b="1" dirty="0" smtClean="0"/>
              <a:t>8. listopada 1991. </a:t>
            </a:r>
            <a:r>
              <a:rPr lang="hr-HR" dirty="0" smtClean="0"/>
              <a:t>završen postupak stjecanja neovisnosti </a:t>
            </a:r>
            <a:r>
              <a:rPr lang="hr-HR" dirty="0"/>
              <a:t>odlukom Hrvatskog sabora o prekidu svih državnih i pravnih veza s bivšom državom Jugoslavijom </a:t>
            </a:r>
            <a:r>
              <a:rPr lang="hr-HR" b="1" dirty="0" smtClean="0">
                <a:sym typeface="Wingdings" panose="05000000000000000000" pitchFamily="2" charset="2"/>
              </a:rPr>
              <a:t> Dan Hrvatskog sabora</a:t>
            </a:r>
          </a:p>
          <a:p>
            <a:r>
              <a:rPr lang="hr-HR" b="1" dirty="0" smtClean="0">
                <a:sym typeface="Wingdings" panose="05000000000000000000" pitchFamily="2" charset="2"/>
              </a:rPr>
              <a:t>30. </a:t>
            </a:r>
            <a:r>
              <a:rPr lang="hr-HR" b="1" dirty="0">
                <a:sym typeface="Wingdings" panose="05000000000000000000" pitchFamily="2" charset="2"/>
              </a:rPr>
              <a:t>svibnja 1990. </a:t>
            </a:r>
            <a:r>
              <a:rPr lang="hr-HR" dirty="0">
                <a:sym typeface="Wingdings" panose="05000000000000000000" pitchFamily="2" charset="2"/>
              </a:rPr>
              <a:t>Konstituiran prvi višestranački Sabor Republike </a:t>
            </a:r>
            <a:r>
              <a:rPr lang="hr-HR" dirty="0" smtClean="0">
                <a:sym typeface="Wingdings" panose="05000000000000000000" pitchFamily="2" charset="2"/>
              </a:rPr>
              <a:t>Hrvatske </a:t>
            </a:r>
            <a:r>
              <a:rPr lang="hr-HR" b="1" dirty="0" smtClean="0">
                <a:sym typeface="Wingdings" panose="05000000000000000000" pitchFamily="2" charset="2"/>
              </a:rPr>
              <a:t> Dan državnosti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65183" y="1484784"/>
            <a:ext cx="4378817" cy="3251915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5364088" y="4736699"/>
            <a:ext cx="30000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1400" dirty="0">
                <a:solidFill>
                  <a:srgbClr val="000000"/>
                </a:solidFill>
              </a:rPr>
              <a:t>Proglašenje Ustava Republike Hrvatske</a:t>
            </a:r>
          </a:p>
        </p:txBody>
      </p:sp>
    </p:spTree>
    <p:extLst>
      <p:ext uri="{BB962C8B-B14F-4D97-AF65-F5344CB8AC3E}">
        <p14:creationId xmlns:p14="http://schemas.microsoft.com/office/powerpoint/2010/main" xmlns="" val="133940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hr-HR" sz="3600" dirty="0"/>
              <a:t>Samostalnost i međunarodno priznanje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38137" y="1484784"/>
            <a:ext cx="5698976" cy="3456385"/>
          </a:xfrm>
        </p:spPr>
        <p:txBody>
          <a:bodyPr>
            <a:normAutofit fontScale="92500" lnSpcReduction="20000"/>
          </a:bodyPr>
          <a:lstStyle/>
          <a:p>
            <a:r>
              <a:rPr lang="hr-HR" b="1" dirty="0"/>
              <a:t>15. siječnja 1992</a:t>
            </a:r>
            <a:r>
              <a:rPr lang="hr-HR" dirty="0"/>
              <a:t>. </a:t>
            </a:r>
            <a:r>
              <a:rPr lang="hr-HR" dirty="0" smtClean="0"/>
              <a:t>– Dan međunarodnog priznanja Hrvatske</a:t>
            </a:r>
          </a:p>
          <a:p>
            <a:r>
              <a:rPr lang="hr-HR" b="1" dirty="0"/>
              <a:t>22. svibnja 1992. </a:t>
            </a:r>
            <a:r>
              <a:rPr lang="hr-HR" dirty="0" smtClean="0"/>
              <a:t>– Hrvatska primljena u Ujedinjene narode (UN)</a:t>
            </a:r>
          </a:p>
          <a:p>
            <a:r>
              <a:rPr lang="hr-HR" b="1" dirty="0" smtClean="0"/>
              <a:t>1. srpnja 2013. </a:t>
            </a:r>
            <a:r>
              <a:rPr lang="hr-HR" dirty="0" smtClean="0"/>
              <a:t>–</a:t>
            </a:r>
            <a:r>
              <a:rPr lang="hr-HR" b="1" dirty="0" smtClean="0"/>
              <a:t> </a:t>
            </a:r>
            <a:r>
              <a:rPr lang="hr-HR" dirty="0" smtClean="0"/>
              <a:t>Hrvatska postaje punopravna članica EU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81536" y="1484784"/>
            <a:ext cx="2524327" cy="3456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32689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771550"/>
            <a:ext cx="8229600" cy="864096"/>
          </a:xfrm>
        </p:spPr>
        <p:txBody>
          <a:bodyPr>
            <a:noAutofit/>
          </a:bodyPr>
          <a:lstStyle/>
          <a:p>
            <a:pPr algn="l"/>
            <a:r>
              <a:rPr lang="hr-HR" sz="2800" dirty="0" smtClean="0"/>
              <a:t>Ponavljanje – povežite nazive kulturno-civilizacijskih krugova s njihovim utjecajem.</a:t>
            </a:r>
            <a:endParaRPr lang="hr-HR" sz="2800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707654"/>
            <a:ext cx="4114800" cy="2886968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lphaUcPeriod"/>
            </a:pPr>
            <a:r>
              <a:rPr lang="hr-HR" dirty="0" smtClean="0"/>
              <a:t>Sredozemni</a:t>
            </a:r>
          </a:p>
          <a:p>
            <a:pPr marL="514350" indent="-514350">
              <a:buFont typeface="+mj-lt"/>
              <a:buAutoNum type="alphaUcPeriod"/>
            </a:pPr>
            <a:endParaRPr lang="hr-HR" dirty="0" smtClean="0"/>
          </a:p>
          <a:p>
            <a:pPr marL="514350" indent="-514350">
              <a:buFont typeface="+mj-lt"/>
              <a:buAutoNum type="alphaUcPeriod"/>
            </a:pPr>
            <a:r>
              <a:rPr lang="hr-HR" dirty="0" smtClean="0"/>
              <a:t>Srednjoeuropski</a:t>
            </a:r>
          </a:p>
          <a:p>
            <a:pPr marL="514350" indent="-514350">
              <a:buFont typeface="+mj-lt"/>
              <a:buAutoNum type="alphaUcPeriod"/>
            </a:pPr>
            <a:endParaRPr lang="hr-HR" dirty="0" smtClean="0"/>
          </a:p>
          <a:p>
            <a:pPr marL="514350" indent="-514350">
              <a:buFont typeface="+mj-lt"/>
              <a:buAutoNum type="alphaUcPeriod"/>
            </a:pPr>
            <a:r>
              <a:rPr lang="hr-HR" dirty="0" err="1" smtClean="0"/>
              <a:t>Jugoistočnoeuropski</a:t>
            </a:r>
            <a:endParaRPr lang="hr-HR" dirty="0"/>
          </a:p>
        </p:txBody>
      </p:sp>
      <p:sp>
        <p:nvSpPr>
          <p:cNvPr id="7" name="Rezervirano mjesto sadržaja 2"/>
          <p:cNvSpPr txBox="1">
            <a:spLocks/>
          </p:cNvSpPr>
          <p:nvPr/>
        </p:nvSpPr>
        <p:spPr>
          <a:xfrm>
            <a:off x="4572000" y="1635646"/>
            <a:ext cx="4392488" cy="3240360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Calibri" panose="020F0502020204030204" pitchFamily="34" charset="0"/>
              <a:buChar char="_"/>
            </a:pPr>
            <a:r>
              <a:rPr lang="hr-HR" dirty="0"/>
              <a:t>Pravoslavlje i islam, te jezični i kulturni utjecaj naroda jugoistočne Europe, posebno susjednih južnoslavenskih naroda.</a:t>
            </a:r>
          </a:p>
          <a:p>
            <a:pPr>
              <a:buFont typeface="Calibri" panose="020F0502020204030204" pitchFamily="34" charset="0"/>
              <a:buChar char="_"/>
            </a:pPr>
            <a:endParaRPr lang="hr-HR" dirty="0" smtClean="0"/>
          </a:p>
          <a:p>
            <a:pPr>
              <a:buFont typeface="Calibri" panose="020F0502020204030204" pitchFamily="34" charset="0"/>
              <a:buChar char="_"/>
            </a:pPr>
            <a:r>
              <a:rPr lang="hr-HR" dirty="0"/>
              <a:t>Katolicizam, utjecaj talijanskog jezika i kulture</a:t>
            </a:r>
          </a:p>
          <a:p>
            <a:pPr>
              <a:buFont typeface="Calibri" panose="020F0502020204030204" pitchFamily="34" charset="0"/>
              <a:buChar char="_"/>
            </a:pPr>
            <a:endParaRPr lang="hr-HR" dirty="0" smtClean="0"/>
          </a:p>
          <a:p>
            <a:pPr>
              <a:buFont typeface="Calibri" panose="020F0502020204030204" pitchFamily="34" charset="0"/>
              <a:buChar char="_"/>
            </a:pPr>
            <a:r>
              <a:rPr lang="hr-HR" dirty="0"/>
              <a:t>Katolicizam, protestantizam, judaizam, jezični i kulturni utjecaji srednjoeuropskih naroda</a:t>
            </a:r>
          </a:p>
        </p:txBody>
      </p:sp>
      <p:sp>
        <p:nvSpPr>
          <p:cNvPr id="16" name="Pravokutnik 15"/>
          <p:cNvSpPr/>
          <p:nvPr/>
        </p:nvSpPr>
        <p:spPr>
          <a:xfrm>
            <a:off x="4553456" y="2690081"/>
            <a:ext cx="3576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3200" dirty="0" smtClean="0">
                <a:solidFill>
                  <a:srgbClr val="FF0000"/>
                </a:solidFill>
                <a:sym typeface="Wingdings" panose="05000000000000000000" pitchFamily="2" charset="2"/>
              </a:rPr>
              <a:t>A</a:t>
            </a:r>
            <a:endParaRPr lang="hr-HR" sz="3200" dirty="0">
              <a:solidFill>
                <a:srgbClr val="FF0000"/>
              </a:solidFill>
            </a:endParaRPr>
          </a:p>
        </p:txBody>
      </p:sp>
      <p:sp>
        <p:nvSpPr>
          <p:cNvPr id="17" name="Pravokutnik 16"/>
          <p:cNvSpPr/>
          <p:nvPr/>
        </p:nvSpPr>
        <p:spPr>
          <a:xfrm>
            <a:off x="4518144" y="3615207"/>
            <a:ext cx="3576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3200" dirty="0">
                <a:solidFill>
                  <a:srgbClr val="FF0000"/>
                </a:solidFill>
                <a:sym typeface="Wingdings" panose="05000000000000000000" pitchFamily="2" charset="2"/>
              </a:rPr>
              <a:t>B</a:t>
            </a:r>
            <a:endParaRPr lang="hr-HR" sz="3200" dirty="0">
              <a:solidFill>
                <a:srgbClr val="FF0000"/>
              </a:solidFill>
            </a:endParaRPr>
          </a:p>
        </p:txBody>
      </p:sp>
      <p:sp>
        <p:nvSpPr>
          <p:cNvPr id="18" name="Pravokutnik 17"/>
          <p:cNvSpPr/>
          <p:nvPr/>
        </p:nvSpPr>
        <p:spPr>
          <a:xfrm>
            <a:off x="4518143" y="1429606"/>
            <a:ext cx="3576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3200" dirty="0">
                <a:solidFill>
                  <a:srgbClr val="FF0000"/>
                </a:solidFill>
                <a:sym typeface="Wingdings" panose="05000000000000000000" pitchFamily="2" charset="2"/>
              </a:rPr>
              <a:t>C</a:t>
            </a:r>
            <a:endParaRPr lang="hr-HR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82042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r-HR" sz="2800" dirty="0"/>
              <a:t>Povežite hrvatske praznike i spomendane s datumima.</a:t>
            </a:r>
          </a:p>
        </p:txBody>
      </p:sp>
      <p:sp>
        <p:nvSpPr>
          <p:cNvPr id="4" name="Rezervirano mjesto sadržaja 2"/>
          <p:cNvSpPr txBox="1">
            <a:spLocks/>
          </p:cNvSpPr>
          <p:nvPr/>
        </p:nvSpPr>
        <p:spPr>
          <a:xfrm>
            <a:off x="323528" y="1347614"/>
            <a:ext cx="4114800" cy="3658716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hr-HR" dirty="0"/>
              <a:t>15. siječnja 1992. </a:t>
            </a:r>
            <a:endParaRPr lang="hr-HR" dirty="0" smtClean="0"/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hr-HR" dirty="0"/>
              <a:t>25. lipnja 1991.</a:t>
            </a:r>
            <a:endParaRPr lang="hr-HR" dirty="0" smtClean="0"/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hr-HR" dirty="0"/>
              <a:t>1. srpnja 2013</a:t>
            </a:r>
            <a:r>
              <a:rPr lang="hr-HR" dirty="0" smtClean="0"/>
              <a:t>.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hr-HR" dirty="0"/>
              <a:t>8. listopada 1991</a:t>
            </a:r>
            <a:r>
              <a:rPr lang="hr-HR" dirty="0" smtClean="0"/>
              <a:t>.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hr-HR" dirty="0"/>
              <a:t>22. svibnja 1992</a:t>
            </a:r>
            <a:r>
              <a:rPr lang="hr-HR" dirty="0" smtClean="0"/>
              <a:t>.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hr-HR" dirty="0" smtClean="0"/>
              <a:t>30. svibnja 1990. </a:t>
            </a:r>
            <a:endParaRPr lang="hr-HR" dirty="0"/>
          </a:p>
        </p:txBody>
      </p:sp>
      <p:sp>
        <p:nvSpPr>
          <p:cNvPr id="5" name="Rezervirano mjesto sadržaja 2"/>
          <p:cNvSpPr txBox="1">
            <a:spLocks/>
          </p:cNvSpPr>
          <p:nvPr/>
        </p:nvSpPr>
        <p:spPr>
          <a:xfrm>
            <a:off x="4468024" y="1128167"/>
            <a:ext cx="4598168" cy="36587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70000"/>
              </a:lnSpc>
              <a:buFont typeface="Calibri" panose="020F0502020204030204" pitchFamily="34" charset="0"/>
              <a:buChar char="_"/>
            </a:pPr>
            <a:r>
              <a:rPr lang="hr-HR" sz="1900" dirty="0"/>
              <a:t>Hrvatska primljena u Ujedinjene narode (UN)</a:t>
            </a:r>
          </a:p>
          <a:p>
            <a:pPr>
              <a:lnSpc>
                <a:spcPct val="170000"/>
              </a:lnSpc>
              <a:buFont typeface="Calibri" panose="020F0502020204030204" pitchFamily="34" charset="0"/>
              <a:buChar char="_"/>
            </a:pPr>
            <a:r>
              <a:rPr lang="hr-HR" sz="1900" dirty="0">
                <a:sym typeface="Wingdings" panose="05000000000000000000" pitchFamily="2" charset="2"/>
              </a:rPr>
              <a:t>Dan </a:t>
            </a:r>
            <a:r>
              <a:rPr lang="hr-HR" sz="1900" dirty="0" smtClean="0">
                <a:sym typeface="Wingdings" panose="05000000000000000000" pitchFamily="2" charset="2"/>
              </a:rPr>
              <a:t>Hrvatskog Sabora</a:t>
            </a:r>
            <a:endParaRPr lang="hr-HR" sz="1900" dirty="0"/>
          </a:p>
          <a:p>
            <a:pPr>
              <a:lnSpc>
                <a:spcPct val="170000"/>
              </a:lnSpc>
              <a:buFont typeface="Calibri" panose="020F0502020204030204" pitchFamily="34" charset="0"/>
              <a:buChar char="_"/>
            </a:pPr>
            <a:r>
              <a:rPr lang="hr-HR" sz="1900" dirty="0" smtClean="0">
                <a:sym typeface="Wingdings" panose="05000000000000000000" pitchFamily="2" charset="2"/>
              </a:rPr>
              <a:t>Dan neovisnosti</a:t>
            </a:r>
            <a:endParaRPr lang="hr-HR" sz="1900" dirty="0"/>
          </a:p>
          <a:p>
            <a:pPr>
              <a:lnSpc>
                <a:spcPct val="170000"/>
              </a:lnSpc>
              <a:buFont typeface="Calibri" panose="020F0502020204030204" pitchFamily="34" charset="0"/>
              <a:buChar char="_"/>
            </a:pPr>
            <a:r>
              <a:rPr lang="hr-HR" sz="1900" dirty="0"/>
              <a:t>Dan međunarodnog priznanja Hrvatske</a:t>
            </a:r>
          </a:p>
          <a:p>
            <a:pPr>
              <a:lnSpc>
                <a:spcPct val="170000"/>
              </a:lnSpc>
              <a:buFont typeface="Calibri" panose="020F0502020204030204" pitchFamily="34" charset="0"/>
              <a:buChar char="_"/>
            </a:pPr>
            <a:r>
              <a:rPr lang="hr-HR" sz="1900" dirty="0" smtClean="0"/>
              <a:t>Hrvatska </a:t>
            </a:r>
            <a:r>
              <a:rPr lang="hr-HR" sz="1900" dirty="0"/>
              <a:t>postaje punopravna članica </a:t>
            </a:r>
            <a:r>
              <a:rPr lang="hr-HR" sz="1900" dirty="0" smtClean="0"/>
              <a:t>EU</a:t>
            </a:r>
          </a:p>
          <a:p>
            <a:pPr>
              <a:lnSpc>
                <a:spcPct val="170000"/>
              </a:lnSpc>
              <a:buFont typeface="Calibri" panose="020F0502020204030204" pitchFamily="34" charset="0"/>
              <a:buChar char="_"/>
            </a:pPr>
            <a:r>
              <a:rPr lang="hr-HR" sz="1900" dirty="0" smtClean="0"/>
              <a:t>Dan državnosti</a:t>
            </a:r>
            <a:endParaRPr lang="hr-HR" sz="1900" dirty="0"/>
          </a:p>
        </p:txBody>
      </p:sp>
      <p:sp>
        <p:nvSpPr>
          <p:cNvPr id="19" name="Pravokutnik 18"/>
          <p:cNvSpPr/>
          <p:nvPr/>
        </p:nvSpPr>
        <p:spPr>
          <a:xfrm>
            <a:off x="4404822" y="3294506"/>
            <a:ext cx="3576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3200" dirty="0" smtClean="0">
                <a:solidFill>
                  <a:srgbClr val="FF0000"/>
                </a:solidFill>
                <a:sym typeface="Wingdings" panose="05000000000000000000" pitchFamily="2" charset="2"/>
              </a:rPr>
              <a:t>A</a:t>
            </a:r>
            <a:endParaRPr lang="hr-HR" sz="3200" dirty="0">
              <a:solidFill>
                <a:srgbClr val="FF0000"/>
              </a:solidFill>
            </a:endParaRPr>
          </a:p>
        </p:txBody>
      </p:sp>
      <p:sp>
        <p:nvSpPr>
          <p:cNvPr id="20" name="Pravokutnik 19"/>
          <p:cNvSpPr/>
          <p:nvPr/>
        </p:nvSpPr>
        <p:spPr>
          <a:xfrm>
            <a:off x="4421498" y="2740561"/>
            <a:ext cx="3576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3200" dirty="0">
                <a:solidFill>
                  <a:srgbClr val="FF0000"/>
                </a:solidFill>
                <a:sym typeface="Wingdings" panose="05000000000000000000" pitchFamily="2" charset="2"/>
              </a:rPr>
              <a:t>B</a:t>
            </a:r>
            <a:endParaRPr lang="hr-HR" sz="3200" dirty="0">
              <a:solidFill>
                <a:srgbClr val="FF0000"/>
              </a:solidFill>
            </a:endParaRPr>
          </a:p>
        </p:txBody>
      </p:sp>
      <p:sp>
        <p:nvSpPr>
          <p:cNvPr id="21" name="Pravokutnik 20"/>
          <p:cNvSpPr/>
          <p:nvPr/>
        </p:nvSpPr>
        <p:spPr>
          <a:xfrm>
            <a:off x="4388146" y="3823236"/>
            <a:ext cx="3576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3200" dirty="0" smtClean="0">
                <a:solidFill>
                  <a:srgbClr val="FF0000"/>
                </a:solidFill>
              </a:rPr>
              <a:t>C</a:t>
            </a:r>
            <a:endParaRPr lang="hr-HR" sz="3200" dirty="0">
              <a:solidFill>
                <a:srgbClr val="FF0000"/>
              </a:solidFill>
            </a:endParaRPr>
          </a:p>
        </p:txBody>
      </p:sp>
      <p:sp>
        <p:nvSpPr>
          <p:cNvPr id="22" name="Pravokutnik 21"/>
          <p:cNvSpPr/>
          <p:nvPr/>
        </p:nvSpPr>
        <p:spPr>
          <a:xfrm>
            <a:off x="4393161" y="2167459"/>
            <a:ext cx="3576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3200" dirty="0">
                <a:solidFill>
                  <a:srgbClr val="FF0000"/>
                </a:solidFill>
                <a:sym typeface="Wingdings" panose="05000000000000000000" pitchFamily="2" charset="2"/>
              </a:rPr>
              <a:t>D</a:t>
            </a:r>
            <a:endParaRPr lang="hr-HR" sz="3200" dirty="0">
              <a:solidFill>
                <a:srgbClr val="FF0000"/>
              </a:solidFill>
            </a:endParaRPr>
          </a:p>
        </p:txBody>
      </p:sp>
      <p:sp>
        <p:nvSpPr>
          <p:cNvPr id="23" name="Pravokutnik 22"/>
          <p:cNvSpPr/>
          <p:nvPr/>
        </p:nvSpPr>
        <p:spPr>
          <a:xfrm>
            <a:off x="4429119" y="1159092"/>
            <a:ext cx="3576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3200" dirty="0">
                <a:solidFill>
                  <a:srgbClr val="FF0000"/>
                </a:solidFill>
                <a:sym typeface="Wingdings" panose="05000000000000000000" pitchFamily="2" charset="2"/>
              </a:rPr>
              <a:t>E</a:t>
            </a:r>
            <a:endParaRPr lang="hr-HR" sz="3200" dirty="0">
              <a:solidFill>
                <a:srgbClr val="FF0000"/>
              </a:solidFill>
            </a:endParaRPr>
          </a:p>
        </p:txBody>
      </p:sp>
      <p:sp>
        <p:nvSpPr>
          <p:cNvPr id="10" name="Pravokutnik 9"/>
          <p:cNvSpPr/>
          <p:nvPr/>
        </p:nvSpPr>
        <p:spPr>
          <a:xfrm>
            <a:off x="4404821" y="4349611"/>
            <a:ext cx="3576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3200" dirty="0" smtClean="0">
                <a:solidFill>
                  <a:srgbClr val="FF0000"/>
                </a:solidFill>
              </a:rPr>
              <a:t>F</a:t>
            </a:r>
            <a:endParaRPr lang="hr-HR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89499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 smtClean="0"/>
              <a:t>Hvala na pažnji!</a:t>
            </a:r>
            <a:endParaRPr lang="hr-HR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55"/>
          <a:stretch/>
        </p:blipFill>
        <p:spPr>
          <a:xfrm>
            <a:off x="3369633" y="2355726"/>
            <a:ext cx="2404733" cy="224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47992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771550"/>
            <a:ext cx="4258816" cy="1440160"/>
          </a:xfrm>
        </p:spPr>
        <p:txBody>
          <a:bodyPr>
            <a:noAutofit/>
          </a:bodyPr>
          <a:lstStyle/>
          <a:p>
            <a:pPr algn="l"/>
            <a:r>
              <a:rPr lang="hr-HR" sz="2800" dirty="0" smtClean="0"/>
              <a:t>Povijesni utjecaji triju </a:t>
            </a:r>
            <a:r>
              <a:rPr lang="hr-HR" sz="2800" dirty="0"/>
              <a:t>kulturno-civilizacijskih krugova</a:t>
            </a:r>
            <a:r>
              <a:rPr lang="hr-HR" sz="2800" dirty="0" smtClean="0"/>
              <a:t>  </a:t>
            </a:r>
            <a:endParaRPr lang="hr-HR" sz="2800" dirty="0"/>
          </a:p>
        </p:txBody>
      </p:sp>
      <p:sp>
        <p:nvSpPr>
          <p:cNvPr id="7" name="Rezervirano mjesto sadržaja 6"/>
          <p:cNvSpPr>
            <a:spLocks noGrp="1"/>
          </p:cNvSpPr>
          <p:nvPr>
            <p:ph idx="1"/>
          </p:nvPr>
        </p:nvSpPr>
        <p:spPr>
          <a:xfrm>
            <a:off x="179512" y="2211710"/>
            <a:ext cx="4248472" cy="2808312"/>
          </a:xfrm>
        </p:spPr>
        <p:txBody>
          <a:bodyPr>
            <a:normAutofit fontScale="85000" lnSpcReduction="10000"/>
          </a:bodyPr>
          <a:lstStyle/>
          <a:p>
            <a:r>
              <a:rPr lang="hr-HR" dirty="0"/>
              <a:t>Kulturno-civilizacijski krug je područje sličnih osobitih kulturnih obilježja </a:t>
            </a:r>
          </a:p>
          <a:p>
            <a:pPr marL="0" indent="0">
              <a:buNone/>
            </a:pPr>
            <a:r>
              <a:rPr lang="hr-HR" dirty="0" smtClean="0">
                <a:sym typeface="Wingdings" panose="05000000000000000000" pitchFamily="2" charset="2"/>
              </a:rPr>
              <a:t> 	</a:t>
            </a:r>
            <a:r>
              <a:rPr lang="hr-HR" dirty="0" smtClean="0"/>
              <a:t>jezično prožimanje, 	religijska struktura, 	sličnosti </a:t>
            </a:r>
            <a:r>
              <a:rPr lang="hr-HR" dirty="0"/>
              <a:t>u običajima i </a:t>
            </a:r>
            <a:r>
              <a:rPr lang="hr-HR" dirty="0" smtClean="0"/>
              <a:t>	kulturnoj </a:t>
            </a:r>
            <a:r>
              <a:rPr lang="hr-HR" dirty="0"/>
              <a:t>baštini. </a:t>
            </a: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4008" y="931127"/>
            <a:ext cx="4249861" cy="367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99088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avokutnik 9"/>
          <p:cNvSpPr/>
          <p:nvPr/>
        </p:nvSpPr>
        <p:spPr>
          <a:xfrm>
            <a:off x="6864544" y="3308744"/>
            <a:ext cx="936104" cy="1152128"/>
          </a:xfrm>
          <a:prstGeom prst="rect">
            <a:avLst/>
          </a:prstGeom>
          <a:solidFill>
            <a:srgbClr val="A87001"/>
          </a:solidFill>
          <a:ln w="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4" name="Naslov 3"/>
          <p:cNvSpPr>
            <a:spLocks noGrp="1"/>
          </p:cNvSpPr>
          <p:nvPr>
            <p:ph type="title"/>
          </p:nvPr>
        </p:nvSpPr>
        <p:spPr>
          <a:xfrm>
            <a:off x="457200" y="771550"/>
            <a:ext cx="6203032" cy="713234"/>
          </a:xfrm>
        </p:spPr>
        <p:txBody>
          <a:bodyPr>
            <a:noAutofit/>
          </a:bodyPr>
          <a:lstStyle/>
          <a:p>
            <a:pPr algn="l"/>
            <a:r>
              <a:rPr lang="hr-HR" sz="2400" dirty="0"/>
              <a:t>Koji su narodi i jezici imali utjecaj na prostor i stanovništvo Hrvatske?</a:t>
            </a:r>
          </a:p>
        </p:txBody>
      </p:sp>
      <p:pic>
        <p:nvPicPr>
          <p:cNvPr id="6" name="Picture 2" descr="C:\Users\Svjetlana\Documents\školska knjiga\ppt\8\narodi-okruzenje.jpg"/>
          <p:cNvPicPr>
            <a:picLocks noChangeAspect="1" noChangeArrowheads="1"/>
          </p:cNvPicPr>
          <p:nvPr/>
        </p:nvPicPr>
        <p:blipFill>
          <a:blip r:embed="rId3" cstate="print"/>
          <a:srcRect l="2563" t="12361" r="-2744" b="14186"/>
          <a:stretch>
            <a:fillRect/>
          </a:stretch>
        </p:blipFill>
        <p:spPr bwMode="auto">
          <a:xfrm>
            <a:off x="252888" y="1484784"/>
            <a:ext cx="3348786" cy="3472553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9" name="Pravokutnik 8"/>
          <p:cNvSpPr/>
          <p:nvPr/>
        </p:nvSpPr>
        <p:spPr>
          <a:xfrm>
            <a:off x="4139952" y="1707654"/>
            <a:ext cx="1529740" cy="415879"/>
          </a:xfrm>
          <a:prstGeom prst="rect">
            <a:avLst/>
          </a:prstGeom>
          <a:solidFill>
            <a:srgbClr val="A87001"/>
          </a:solidFill>
          <a:ln w="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>
                <a:solidFill>
                  <a:schemeClr val="tx1"/>
                </a:solidFill>
              </a:rPr>
              <a:t>Romanizmi</a:t>
            </a:r>
            <a:endParaRPr lang="hr-HR" dirty="0">
              <a:solidFill>
                <a:schemeClr val="tx1"/>
              </a:solidFill>
            </a:endParaRPr>
          </a:p>
        </p:txBody>
      </p:sp>
      <p:sp>
        <p:nvSpPr>
          <p:cNvPr id="11" name="Pravokutnik 10"/>
          <p:cNvSpPr/>
          <p:nvPr/>
        </p:nvSpPr>
        <p:spPr>
          <a:xfrm>
            <a:off x="6864544" y="1691485"/>
            <a:ext cx="936104" cy="448217"/>
          </a:xfrm>
          <a:prstGeom prst="rect">
            <a:avLst/>
          </a:prstGeom>
          <a:solidFill>
            <a:srgbClr val="E60000"/>
          </a:solidFill>
          <a:ln w="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chemeClr val="tx1"/>
              </a:solidFill>
            </a:endParaRPr>
          </a:p>
        </p:txBody>
      </p:sp>
      <p:sp>
        <p:nvSpPr>
          <p:cNvPr id="12" name="Pravokutnik 11"/>
          <p:cNvSpPr/>
          <p:nvPr/>
        </p:nvSpPr>
        <p:spPr>
          <a:xfrm>
            <a:off x="6864544" y="2355726"/>
            <a:ext cx="936104" cy="249743"/>
          </a:xfrm>
          <a:prstGeom prst="rect">
            <a:avLst/>
          </a:prstGeom>
          <a:solidFill>
            <a:srgbClr val="E60000"/>
          </a:solidFill>
          <a:ln w="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chemeClr val="tx1"/>
              </a:solidFill>
            </a:endParaRPr>
          </a:p>
        </p:txBody>
      </p:sp>
      <p:sp>
        <p:nvSpPr>
          <p:cNvPr id="13" name="Pravokutnik 12"/>
          <p:cNvSpPr/>
          <p:nvPr/>
        </p:nvSpPr>
        <p:spPr>
          <a:xfrm>
            <a:off x="6864544" y="4460872"/>
            <a:ext cx="936104" cy="504055"/>
          </a:xfrm>
          <a:prstGeom prst="rect">
            <a:avLst/>
          </a:prstGeom>
          <a:solidFill>
            <a:srgbClr val="E60000"/>
          </a:solidFill>
          <a:ln w="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chemeClr val="tx1"/>
              </a:solidFill>
            </a:endParaRPr>
          </a:p>
        </p:txBody>
      </p:sp>
      <p:sp>
        <p:nvSpPr>
          <p:cNvPr id="14" name="Pravokutnik 13"/>
          <p:cNvSpPr/>
          <p:nvPr/>
        </p:nvSpPr>
        <p:spPr>
          <a:xfrm>
            <a:off x="4139952" y="2507826"/>
            <a:ext cx="1529740" cy="415879"/>
          </a:xfrm>
          <a:prstGeom prst="rect">
            <a:avLst/>
          </a:prstGeom>
          <a:solidFill>
            <a:srgbClr val="E60000"/>
          </a:solidFill>
          <a:ln w="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err="1" smtClean="0">
                <a:solidFill>
                  <a:schemeClr val="tx1"/>
                </a:solidFill>
              </a:rPr>
              <a:t>Germanizni</a:t>
            </a:r>
            <a:endParaRPr lang="hr-HR" dirty="0">
              <a:solidFill>
                <a:schemeClr val="tx1"/>
              </a:solidFill>
            </a:endParaRPr>
          </a:p>
        </p:txBody>
      </p:sp>
      <p:sp>
        <p:nvSpPr>
          <p:cNvPr id="15" name="Pravokutnik 14"/>
          <p:cNvSpPr/>
          <p:nvPr/>
        </p:nvSpPr>
        <p:spPr>
          <a:xfrm>
            <a:off x="4145014" y="3307998"/>
            <a:ext cx="1529740" cy="415879"/>
          </a:xfrm>
          <a:prstGeom prst="rect">
            <a:avLst/>
          </a:prstGeom>
          <a:solidFill>
            <a:schemeClr val="accent3">
              <a:lumMod val="75000"/>
            </a:schemeClr>
          </a:solidFill>
          <a:ln w="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>
                <a:solidFill>
                  <a:schemeClr val="tx1"/>
                </a:solidFill>
              </a:rPr>
              <a:t>Turcizmi</a:t>
            </a:r>
            <a:endParaRPr lang="hr-HR" dirty="0">
              <a:solidFill>
                <a:schemeClr val="tx1"/>
              </a:solidFill>
            </a:endParaRPr>
          </a:p>
        </p:txBody>
      </p:sp>
      <p:sp>
        <p:nvSpPr>
          <p:cNvPr id="16" name="Pravokutnik 15"/>
          <p:cNvSpPr/>
          <p:nvPr/>
        </p:nvSpPr>
        <p:spPr>
          <a:xfrm>
            <a:off x="6864544" y="1231001"/>
            <a:ext cx="936104" cy="448217"/>
          </a:xfrm>
          <a:prstGeom prst="rect">
            <a:avLst/>
          </a:prstGeom>
          <a:solidFill>
            <a:schemeClr val="accent3">
              <a:lumMod val="75000"/>
            </a:schemeClr>
          </a:solidFill>
          <a:ln w="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chemeClr val="tx1"/>
              </a:solidFill>
            </a:endParaRPr>
          </a:p>
        </p:txBody>
      </p:sp>
      <p:sp>
        <p:nvSpPr>
          <p:cNvPr id="17" name="Pravokutnik 16"/>
          <p:cNvSpPr/>
          <p:nvPr/>
        </p:nvSpPr>
        <p:spPr>
          <a:xfrm>
            <a:off x="6864544" y="2621290"/>
            <a:ext cx="936104" cy="67054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chemeClr val="tx1"/>
              </a:solidFill>
            </a:endParaRPr>
          </a:p>
        </p:txBody>
      </p:sp>
      <p:sp>
        <p:nvSpPr>
          <p:cNvPr id="18" name="Pravokutnik 17"/>
          <p:cNvSpPr/>
          <p:nvPr/>
        </p:nvSpPr>
        <p:spPr>
          <a:xfrm>
            <a:off x="6864544" y="2163148"/>
            <a:ext cx="936104" cy="176757"/>
          </a:xfrm>
          <a:prstGeom prst="rect">
            <a:avLst/>
          </a:prstGeom>
          <a:solidFill>
            <a:schemeClr val="accent3">
              <a:lumMod val="75000"/>
            </a:schemeClr>
          </a:solidFill>
          <a:ln w="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chemeClr val="tx1"/>
              </a:solidFill>
            </a:endParaRPr>
          </a:p>
        </p:txBody>
      </p:sp>
      <p:sp>
        <p:nvSpPr>
          <p:cNvPr id="5" name="Rezervirano mjesto sadržaja 4"/>
          <p:cNvSpPr>
            <a:spLocks noGrp="1"/>
          </p:cNvSpPr>
          <p:nvPr>
            <p:ph idx="1"/>
          </p:nvPr>
        </p:nvSpPr>
        <p:spPr>
          <a:xfrm>
            <a:off x="6504504" y="915566"/>
            <a:ext cx="2387976" cy="437195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hr-HR" sz="1300" dirty="0"/>
              <a:t>Odakle potječu sljedeće riječi?</a:t>
            </a:r>
          </a:p>
          <a:p>
            <a:r>
              <a:rPr lang="hr-HR" sz="1300" dirty="0" smtClean="0"/>
              <a:t>Barjak</a:t>
            </a:r>
          </a:p>
          <a:p>
            <a:r>
              <a:rPr lang="hr-HR" sz="1300" dirty="0" smtClean="0"/>
              <a:t>Benzin</a:t>
            </a:r>
          </a:p>
          <a:p>
            <a:r>
              <a:rPr lang="hr-HR" sz="1300" dirty="0" smtClean="0"/>
              <a:t>Beštek</a:t>
            </a:r>
            <a:endParaRPr lang="hr-HR" sz="1300" dirty="0"/>
          </a:p>
          <a:p>
            <a:r>
              <a:rPr lang="hr-HR" sz="1300" dirty="0" smtClean="0"/>
              <a:t>Bluza</a:t>
            </a:r>
          </a:p>
          <a:p>
            <a:r>
              <a:rPr lang="hr-HR" sz="1300" dirty="0" smtClean="0"/>
              <a:t>Budala</a:t>
            </a:r>
            <a:endParaRPr lang="hr-HR" sz="1300" dirty="0"/>
          </a:p>
          <a:p>
            <a:r>
              <a:rPr lang="hr-HR" sz="1300" dirty="0" smtClean="0"/>
              <a:t>Cigla</a:t>
            </a:r>
            <a:endParaRPr lang="hr-HR" sz="1300" dirty="0"/>
          </a:p>
          <a:p>
            <a:r>
              <a:rPr lang="hr-HR" sz="1300" dirty="0" smtClean="0"/>
              <a:t>Čarapa</a:t>
            </a:r>
          </a:p>
          <a:p>
            <a:r>
              <a:rPr lang="hr-HR" sz="1300" dirty="0"/>
              <a:t>Čekić</a:t>
            </a:r>
          </a:p>
          <a:p>
            <a:r>
              <a:rPr lang="hr-HR" sz="1300" dirty="0" smtClean="0"/>
              <a:t>Dućan</a:t>
            </a:r>
          </a:p>
          <a:p>
            <a:r>
              <a:rPr lang="hr-HR" sz="1300" dirty="0"/>
              <a:t>Kordun</a:t>
            </a:r>
          </a:p>
          <a:p>
            <a:r>
              <a:rPr lang="hr-HR" sz="1300" dirty="0" err="1"/>
              <a:t>Kumpanija</a:t>
            </a:r>
            <a:r>
              <a:rPr lang="hr-HR" sz="1300" dirty="0"/>
              <a:t>  </a:t>
            </a:r>
          </a:p>
          <a:p>
            <a:r>
              <a:rPr lang="hr-HR" sz="1300" dirty="0" smtClean="0"/>
              <a:t>Lancun</a:t>
            </a:r>
            <a:endParaRPr lang="hr-HR" sz="1300" dirty="0"/>
          </a:p>
          <a:p>
            <a:r>
              <a:rPr lang="hr-HR" sz="1300" dirty="0" err="1" smtClean="0"/>
              <a:t>Pizza</a:t>
            </a:r>
            <a:endParaRPr lang="hr-HR" sz="1300" dirty="0"/>
          </a:p>
          <a:p>
            <a:r>
              <a:rPr lang="hr-HR" sz="1300" dirty="0" err="1" smtClean="0"/>
              <a:t>Škoj</a:t>
            </a:r>
            <a:endParaRPr lang="hr-HR" sz="1300" dirty="0"/>
          </a:p>
          <a:p>
            <a:r>
              <a:rPr lang="hr-HR" sz="1300" dirty="0" smtClean="0"/>
              <a:t>Špajza</a:t>
            </a:r>
          </a:p>
          <a:p>
            <a:r>
              <a:rPr lang="hr-HR" sz="1300" dirty="0" smtClean="0"/>
              <a:t>Štrudl</a:t>
            </a:r>
            <a:endParaRPr lang="hr-HR" sz="1300" dirty="0"/>
          </a:p>
        </p:txBody>
      </p:sp>
    </p:spTree>
    <p:extLst>
      <p:ext uri="{BB962C8B-B14F-4D97-AF65-F5344CB8AC3E}">
        <p14:creationId xmlns:p14="http://schemas.microsoft.com/office/powerpoint/2010/main" xmlns="" val="284248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Sredozemni kulturno-civilizacijski krug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4227934"/>
            <a:ext cx="8229600" cy="576064"/>
          </a:xfrm>
        </p:spPr>
        <p:txBody>
          <a:bodyPr>
            <a:normAutofit lnSpcReduction="10000"/>
          </a:bodyPr>
          <a:lstStyle/>
          <a:p>
            <a:r>
              <a:rPr lang="hr-HR" dirty="0" smtClean="0"/>
              <a:t>Katolicizam, utjecaj talijanskog jezika i kulture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6056" y="1531319"/>
            <a:ext cx="3749532" cy="247737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" y="1563637"/>
            <a:ext cx="3760318" cy="2504372"/>
          </a:xfrm>
          <a:prstGeom prst="rect">
            <a:avLst/>
          </a:prstGeom>
        </p:spPr>
      </p:pic>
      <p:sp>
        <p:nvSpPr>
          <p:cNvPr id="6" name="Pravokutnik 5"/>
          <p:cNvSpPr/>
          <p:nvPr/>
        </p:nvSpPr>
        <p:spPr>
          <a:xfrm>
            <a:off x="4983873" y="3981105"/>
            <a:ext cx="196694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400" dirty="0">
                <a:solidFill>
                  <a:srgbClr val="000000"/>
                </a:solidFill>
              </a:rPr>
              <a:t>Crkva sv. Stošije u Zadru </a:t>
            </a:r>
            <a:endParaRPr lang="hr-HR" sz="1400" dirty="0"/>
          </a:p>
        </p:txBody>
      </p:sp>
      <p:sp>
        <p:nvSpPr>
          <p:cNvPr id="7" name="Pravokutnik 6"/>
          <p:cNvSpPr/>
          <p:nvPr/>
        </p:nvSpPr>
        <p:spPr>
          <a:xfrm>
            <a:off x="365240" y="4008689"/>
            <a:ext cx="15816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1400" dirty="0">
                <a:solidFill>
                  <a:srgbClr val="000000"/>
                </a:solidFill>
              </a:rPr>
              <a:t>Uske kamene ulice </a:t>
            </a:r>
          </a:p>
        </p:txBody>
      </p:sp>
    </p:spTree>
    <p:extLst>
      <p:ext uri="{BB962C8B-B14F-4D97-AF65-F5344CB8AC3E}">
        <p14:creationId xmlns:p14="http://schemas.microsoft.com/office/powerpoint/2010/main" xmlns="" val="537810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Sredozemni kulturno-civilizacijski krug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4227934"/>
            <a:ext cx="8229600" cy="576064"/>
          </a:xfrm>
        </p:spPr>
        <p:txBody>
          <a:bodyPr>
            <a:normAutofit lnSpcReduction="10000"/>
          </a:bodyPr>
          <a:lstStyle/>
          <a:p>
            <a:r>
              <a:rPr lang="hr-HR" dirty="0" smtClean="0"/>
              <a:t>Katolicizam, utjecaj talijanskog jezika i kulture</a:t>
            </a:r>
            <a:endParaRPr lang="hr-HR" dirty="0"/>
          </a:p>
        </p:txBody>
      </p:sp>
      <p:pic>
        <p:nvPicPr>
          <p:cNvPr id="8" name="Slika 7" descr="Pizza Margherita with Cherry Tomatoe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07904" y="1420279"/>
            <a:ext cx="4241404" cy="2810309"/>
          </a:xfrm>
          <a:prstGeom prst="rect">
            <a:avLst/>
          </a:prstGeom>
        </p:spPr>
      </p:pic>
      <p:sp>
        <p:nvSpPr>
          <p:cNvPr id="9" name="Rezervirano mjesto sadržaja 4"/>
          <p:cNvSpPr txBox="1">
            <a:spLocks/>
          </p:cNvSpPr>
          <p:nvPr/>
        </p:nvSpPr>
        <p:spPr>
          <a:xfrm>
            <a:off x="971600" y="1487334"/>
            <a:ext cx="2387976" cy="24277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</a:pPr>
            <a:endParaRPr lang="hr-HR" sz="1300" dirty="0" smtClean="0"/>
          </a:p>
          <a:p>
            <a:r>
              <a:rPr lang="hr-HR" sz="2400" dirty="0" smtClean="0"/>
              <a:t>Kordun</a:t>
            </a:r>
          </a:p>
          <a:p>
            <a:r>
              <a:rPr lang="hr-HR" sz="2400" dirty="0" err="1" smtClean="0"/>
              <a:t>Kumpanija</a:t>
            </a:r>
            <a:r>
              <a:rPr lang="hr-HR" sz="2400" dirty="0" smtClean="0"/>
              <a:t>  </a:t>
            </a:r>
          </a:p>
          <a:p>
            <a:r>
              <a:rPr lang="hr-HR" sz="2400" dirty="0" smtClean="0"/>
              <a:t>Lancun</a:t>
            </a:r>
          </a:p>
          <a:p>
            <a:r>
              <a:rPr lang="hr-HR" sz="2400" dirty="0" err="1" smtClean="0"/>
              <a:t>Pizza</a:t>
            </a:r>
            <a:endParaRPr lang="hr-HR" sz="2400" dirty="0" smtClean="0"/>
          </a:p>
          <a:p>
            <a:r>
              <a:rPr lang="hr-HR" sz="2400" dirty="0" err="1" smtClean="0"/>
              <a:t>Škoj</a:t>
            </a:r>
            <a:endParaRPr lang="hr-HR" sz="2400" dirty="0" smtClean="0"/>
          </a:p>
        </p:txBody>
      </p:sp>
    </p:spTree>
    <p:extLst>
      <p:ext uri="{BB962C8B-B14F-4D97-AF65-F5344CB8AC3E}">
        <p14:creationId xmlns:p14="http://schemas.microsoft.com/office/powerpoint/2010/main" xmlns="" val="2341264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600" dirty="0" smtClean="0"/>
              <a:t>Srednjoeuropski </a:t>
            </a:r>
            <a:r>
              <a:rPr lang="hr-HR" sz="3600" dirty="0"/>
              <a:t>kulturno-civilizacijski krug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79512" y="4307607"/>
            <a:ext cx="8784976" cy="432048"/>
          </a:xfrm>
        </p:spPr>
        <p:txBody>
          <a:bodyPr>
            <a:normAutofit fontScale="55000" lnSpcReduction="20000"/>
          </a:bodyPr>
          <a:lstStyle/>
          <a:p>
            <a:r>
              <a:rPr lang="hr-HR" dirty="0" smtClean="0"/>
              <a:t>Katolicizam, protestantizam, judaizam, jezični i kulturni utjecaji srednjoeuropskih naroda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40889" y="1484784"/>
            <a:ext cx="3854688" cy="2541637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1484784"/>
            <a:ext cx="3808661" cy="2541637"/>
          </a:xfrm>
          <a:prstGeom prst="rect">
            <a:avLst/>
          </a:prstGeom>
        </p:spPr>
      </p:pic>
      <p:sp>
        <p:nvSpPr>
          <p:cNvPr id="6" name="Pravokutnik 5"/>
          <p:cNvSpPr/>
          <p:nvPr/>
        </p:nvSpPr>
        <p:spPr>
          <a:xfrm>
            <a:off x="457200" y="3992716"/>
            <a:ext cx="189199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1400" dirty="0">
                <a:solidFill>
                  <a:srgbClr val="000000"/>
                </a:solidFill>
              </a:rPr>
              <a:t>Dvorac </a:t>
            </a:r>
            <a:r>
              <a:rPr lang="hr-HR" sz="1400" dirty="0" err="1">
                <a:solidFill>
                  <a:srgbClr val="000000"/>
                </a:solidFill>
              </a:rPr>
              <a:t>Eltz</a:t>
            </a:r>
            <a:r>
              <a:rPr lang="hr-HR" sz="1400" dirty="0">
                <a:solidFill>
                  <a:srgbClr val="000000"/>
                </a:solidFill>
              </a:rPr>
              <a:t> u Vukovaru </a:t>
            </a:r>
          </a:p>
        </p:txBody>
      </p:sp>
      <p:sp>
        <p:nvSpPr>
          <p:cNvPr id="7" name="Pravokutnik 6"/>
          <p:cNvSpPr/>
          <p:nvPr/>
        </p:nvSpPr>
        <p:spPr>
          <a:xfrm>
            <a:off x="4716016" y="3988529"/>
            <a:ext cx="23870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1400" dirty="0" err="1">
                <a:solidFill>
                  <a:srgbClr val="000000"/>
                </a:solidFill>
              </a:rPr>
              <a:t>Lenucijeva</a:t>
            </a:r>
            <a:r>
              <a:rPr lang="hr-HR" sz="1400" dirty="0">
                <a:solidFill>
                  <a:srgbClr val="000000"/>
                </a:solidFill>
              </a:rPr>
              <a:t> potkova u Zagrebu </a:t>
            </a:r>
          </a:p>
        </p:txBody>
      </p:sp>
    </p:spTree>
    <p:extLst>
      <p:ext uri="{BB962C8B-B14F-4D97-AF65-F5344CB8AC3E}">
        <p14:creationId xmlns:p14="http://schemas.microsoft.com/office/powerpoint/2010/main" xmlns="" val="4109067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600" dirty="0" smtClean="0"/>
              <a:t>Srednjoeuropski </a:t>
            </a:r>
            <a:r>
              <a:rPr lang="hr-HR" sz="3600" dirty="0"/>
              <a:t>kulturno-civilizacijski krug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79512" y="4307607"/>
            <a:ext cx="8784976" cy="432048"/>
          </a:xfrm>
        </p:spPr>
        <p:txBody>
          <a:bodyPr>
            <a:normAutofit fontScale="55000" lnSpcReduction="20000"/>
          </a:bodyPr>
          <a:lstStyle/>
          <a:p>
            <a:r>
              <a:rPr lang="hr-HR" dirty="0" smtClean="0"/>
              <a:t>Katolicizam, protestantizam, judaizam, jezični i kulturni utjecaji srednjoeuropskih naroda</a:t>
            </a:r>
            <a:endParaRPr lang="hr-HR" dirty="0"/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19872" y="1419622"/>
            <a:ext cx="4126263" cy="2749122"/>
          </a:xfrm>
          <a:prstGeom prst="rect">
            <a:avLst/>
          </a:prstGeom>
        </p:spPr>
      </p:pic>
      <p:sp>
        <p:nvSpPr>
          <p:cNvPr id="9" name="Rezervirano mjesto sadržaja 4"/>
          <p:cNvSpPr txBox="1">
            <a:spLocks/>
          </p:cNvSpPr>
          <p:nvPr/>
        </p:nvSpPr>
        <p:spPr>
          <a:xfrm>
            <a:off x="1331640" y="1486208"/>
            <a:ext cx="2387976" cy="14539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2800" dirty="0" smtClean="0"/>
              <a:t>Beštek</a:t>
            </a:r>
          </a:p>
          <a:p>
            <a:r>
              <a:rPr lang="hr-HR" sz="2800" dirty="0" smtClean="0"/>
              <a:t>Bluza</a:t>
            </a:r>
          </a:p>
          <a:p>
            <a:r>
              <a:rPr lang="hr-HR" sz="2800" dirty="0" smtClean="0"/>
              <a:t>Cigla </a:t>
            </a:r>
          </a:p>
          <a:p>
            <a:r>
              <a:rPr lang="hr-HR" sz="2800" dirty="0" smtClean="0"/>
              <a:t>Špajza</a:t>
            </a:r>
          </a:p>
          <a:p>
            <a:r>
              <a:rPr lang="hr-HR" sz="2800" dirty="0" smtClean="0"/>
              <a:t>Štrudl</a:t>
            </a:r>
            <a:endParaRPr lang="hr-HR" sz="2800" dirty="0"/>
          </a:p>
        </p:txBody>
      </p:sp>
    </p:spTree>
    <p:extLst>
      <p:ext uri="{BB962C8B-B14F-4D97-AF65-F5344CB8AC3E}">
        <p14:creationId xmlns:p14="http://schemas.microsoft.com/office/powerpoint/2010/main" xmlns="" val="2208867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771550"/>
            <a:ext cx="8229600" cy="429494"/>
          </a:xfrm>
        </p:spPr>
        <p:txBody>
          <a:bodyPr>
            <a:noAutofit/>
          </a:bodyPr>
          <a:lstStyle/>
          <a:p>
            <a:r>
              <a:rPr lang="hr-HR" sz="3200" dirty="0" err="1" smtClean="0"/>
              <a:t>Jugoistočnoeuropski</a:t>
            </a:r>
            <a:r>
              <a:rPr lang="hr-HR" sz="3200" dirty="0" smtClean="0"/>
              <a:t> </a:t>
            </a:r>
            <a:r>
              <a:rPr lang="hr-HR" sz="3200" dirty="0"/>
              <a:t>kulturno-civilizacijski krug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4227934"/>
            <a:ext cx="8579296" cy="576064"/>
          </a:xfrm>
        </p:spPr>
        <p:txBody>
          <a:bodyPr>
            <a:normAutofit fontScale="55000" lnSpcReduction="20000"/>
          </a:bodyPr>
          <a:lstStyle/>
          <a:p>
            <a:r>
              <a:rPr lang="hr-HR" dirty="0" smtClean="0"/>
              <a:t>Pravoslavlje </a:t>
            </a:r>
            <a:r>
              <a:rPr lang="hr-HR" dirty="0"/>
              <a:t>i islam, te jezični i kulturni utjecaj naroda </a:t>
            </a:r>
            <a:r>
              <a:rPr lang="hr-HR" dirty="0" smtClean="0"/>
              <a:t>jugoistočne Europe</a:t>
            </a:r>
            <a:r>
              <a:rPr lang="hr-HR" dirty="0"/>
              <a:t>, posebno susjednih južnoslavenskih naroda.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7813" y="1360452"/>
            <a:ext cx="3816424" cy="2537922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54849" y="1283512"/>
            <a:ext cx="3949102" cy="2630102"/>
          </a:xfrm>
          <a:prstGeom prst="rect">
            <a:avLst/>
          </a:prstGeom>
        </p:spPr>
      </p:pic>
      <p:sp>
        <p:nvSpPr>
          <p:cNvPr id="6" name="Pravokutnik 5"/>
          <p:cNvSpPr/>
          <p:nvPr/>
        </p:nvSpPr>
        <p:spPr>
          <a:xfrm>
            <a:off x="539552" y="3889082"/>
            <a:ext cx="23204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1400" dirty="0">
                <a:solidFill>
                  <a:srgbClr val="000000"/>
                </a:solidFill>
              </a:rPr>
              <a:t>Pravoslavna crkva u Smiljanu </a:t>
            </a:r>
          </a:p>
        </p:txBody>
      </p:sp>
      <p:sp>
        <p:nvSpPr>
          <p:cNvPr id="7" name="Pravokutnik 6"/>
          <p:cNvSpPr/>
          <p:nvPr/>
        </p:nvSpPr>
        <p:spPr>
          <a:xfrm>
            <a:off x="4572000" y="3878560"/>
            <a:ext cx="157145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1400" dirty="0">
                <a:solidFill>
                  <a:srgbClr val="000000"/>
                </a:solidFill>
              </a:rPr>
              <a:t>Džamija u Zagrebu </a:t>
            </a:r>
          </a:p>
        </p:txBody>
      </p:sp>
    </p:spTree>
    <p:extLst>
      <p:ext uri="{BB962C8B-B14F-4D97-AF65-F5344CB8AC3E}">
        <p14:creationId xmlns:p14="http://schemas.microsoft.com/office/powerpoint/2010/main" xmlns="" val="2662559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771550"/>
            <a:ext cx="8229600" cy="429494"/>
          </a:xfrm>
        </p:spPr>
        <p:txBody>
          <a:bodyPr>
            <a:noAutofit/>
          </a:bodyPr>
          <a:lstStyle/>
          <a:p>
            <a:r>
              <a:rPr lang="hr-HR" sz="3200" dirty="0" err="1" smtClean="0"/>
              <a:t>Jugoistočnoeuropski</a:t>
            </a:r>
            <a:r>
              <a:rPr lang="hr-HR" sz="3200" dirty="0" smtClean="0"/>
              <a:t> </a:t>
            </a:r>
            <a:r>
              <a:rPr lang="hr-HR" sz="3200" dirty="0"/>
              <a:t>kulturno-civilizacijski krug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4227934"/>
            <a:ext cx="8579296" cy="576064"/>
          </a:xfrm>
        </p:spPr>
        <p:txBody>
          <a:bodyPr>
            <a:normAutofit fontScale="55000" lnSpcReduction="20000"/>
          </a:bodyPr>
          <a:lstStyle/>
          <a:p>
            <a:r>
              <a:rPr lang="hr-HR" dirty="0" smtClean="0"/>
              <a:t>Pravoslavlje </a:t>
            </a:r>
            <a:r>
              <a:rPr lang="hr-HR" dirty="0"/>
              <a:t>i islam, te jezični i kulturni utjecaj naroda </a:t>
            </a:r>
            <a:r>
              <a:rPr lang="hr-HR" dirty="0" smtClean="0"/>
              <a:t>jugoistočne Europe</a:t>
            </a:r>
            <a:r>
              <a:rPr lang="hr-HR" dirty="0"/>
              <a:t>, posebno susjednih južnoslavenskih naroda.</a:t>
            </a:r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35896" y="1287416"/>
            <a:ext cx="4258435" cy="2917028"/>
          </a:xfrm>
          <a:prstGeom prst="rect">
            <a:avLst/>
          </a:prstGeom>
        </p:spPr>
      </p:pic>
      <p:sp>
        <p:nvSpPr>
          <p:cNvPr id="9" name="Rezervirano mjesto sadržaja 4"/>
          <p:cNvSpPr txBox="1">
            <a:spLocks/>
          </p:cNvSpPr>
          <p:nvPr/>
        </p:nvSpPr>
        <p:spPr>
          <a:xfrm>
            <a:off x="1247920" y="1419622"/>
            <a:ext cx="2387976" cy="24195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2400" dirty="0" smtClean="0"/>
              <a:t>Barjak</a:t>
            </a:r>
          </a:p>
          <a:p>
            <a:r>
              <a:rPr lang="hr-HR" sz="2400" dirty="0" smtClean="0"/>
              <a:t>Benzin</a:t>
            </a:r>
          </a:p>
          <a:p>
            <a:r>
              <a:rPr lang="hr-HR" sz="2400" dirty="0" smtClean="0"/>
              <a:t>Budala</a:t>
            </a:r>
          </a:p>
          <a:p>
            <a:r>
              <a:rPr lang="hr-HR" sz="2400" dirty="0" smtClean="0"/>
              <a:t>Čarapa</a:t>
            </a:r>
          </a:p>
          <a:p>
            <a:r>
              <a:rPr lang="hr-HR" sz="2400" dirty="0" smtClean="0"/>
              <a:t>Čekić</a:t>
            </a:r>
          </a:p>
          <a:p>
            <a:r>
              <a:rPr lang="hr-HR" sz="2400" dirty="0" smtClean="0"/>
              <a:t>Dućan</a:t>
            </a:r>
          </a:p>
        </p:txBody>
      </p:sp>
    </p:spTree>
    <p:extLst>
      <p:ext uri="{BB962C8B-B14F-4D97-AF65-F5344CB8AC3E}">
        <p14:creationId xmlns:p14="http://schemas.microsoft.com/office/powerpoint/2010/main" xmlns="" val="613509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>
            <a:lumMod val="60000"/>
            <a:lumOff val="40000"/>
          </a:schemeClr>
        </a:solidFill>
        <a:ln w="0" cmpd="sng"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472</Words>
  <Application>Microsoft Office PowerPoint</Application>
  <PresentationFormat>On-screen Show (16:9)</PresentationFormat>
  <Paragraphs>122</Paragraphs>
  <Slides>14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Hrvatska i njeno okružje</vt:lpstr>
      <vt:lpstr>Povijesni utjecaji triju kulturno-civilizacijskih krugova  </vt:lpstr>
      <vt:lpstr>Koji su narodi i jezici imali utjecaj na prostor i stanovništvo Hrvatske?</vt:lpstr>
      <vt:lpstr>Sredozemni kulturno-civilizacijski krug</vt:lpstr>
      <vt:lpstr>Sredozemni kulturno-civilizacijski krug</vt:lpstr>
      <vt:lpstr>Srednjoeuropski kulturno-civilizacijski krug</vt:lpstr>
      <vt:lpstr>Srednjoeuropski kulturno-civilizacijski krug</vt:lpstr>
      <vt:lpstr>Jugoistočnoeuropski kulturno-civilizacijski krug</vt:lpstr>
      <vt:lpstr>Jugoistočnoeuropski kulturno-civilizacijski krug</vt:lpstr>
      <vt:lpstr>Samostalnost i međunarodno priznanje</vt:lpstr>
      <vt:lpstr>Samostalnost i međunarodno priznanje</vt:lpstr>
      <vt:lpstr>Ponavljanje – povežite nazive kulturno-civilizacijskih krugova s njihovim utjecajem.</vt:lpstr>
      <vt:lpstr>Povežite hrvatske praznike i spomendane s datumima.</vt:lpstr>
      <vt:lpstr>Hvala na pažnji!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jloncar</dc:creator>
  <cp:lastModifiedBy>sbakar</cp:lastModifiedBy>
  <cp:revision>30</cp:revision>
  <dcterms:created xsi:type="dcterms:W3CDTF">2019-03-27T12:00:31Z</dcterms:created>
  <dcterms:modified xsi:type="dcterms:W3CDTF">2021-03-01T12:42:05Z</dcterms:modified>
</cp:coreProperties>
</file>